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3" r:id="rId2"/>
    <p:sldId id="303" r:id="rId3"/>
    <p:sldId id="309" r:id="rId4"/>
    <p:sldId id="311" r:id="rId5"/>
    <p:sldId id="310" r:id="rId6"/>
    <p:sldId id="268" r:id="rId7"/>
    <p:sldId id="306" r:id="rId8"/>
    <p:sldId id="307" r:id="rId9"/>
    <p:sldId id="308" r:id="rId10"/>
    <p:sldId id="260" r:id="rId11"/>
    <p:sldId id="313" r:id="rId12"/>
    <p:sldId id="315" r:id="rId13"/>
    <p:sldId id="312" r:id="rId14"/>
    <p:sldId id="320" r:id="rId15"/>
    <p:sldId id="322" r:id="rId16"/>
    <p:sldId id="321" r:id="rId17"/>
    <p:sldId id="305" r:id="rId18"/>
    <p:sldId id="304" r:id="rId19"/>
    <p:sldId id="317" r:id="rId20"/>
    <p:sldId id="319" r:id="rId21"/>
    <p:sldId id="31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3D11A-1DF6-EE6B-4EF2-11716DE30A45}" name="Romina Dertscheny-Schwarz" initials="RDS" userId="S::dertscheny-schwarz@eworks-gmbh.de::bf7a6196-0876-49c8-aa05-96405fe969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83D"/>
    <a:srgbClr val="333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77" y="8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BFF51-2098-4D5A-94F9-58B977AD4BE2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4C4-E931-43C8-BC1C-83625EAB2A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67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omega">
            <a:extLst>
              <a:ext uri="{FF2B5EF4-FFF2-40B4-BE49-F238E27FC236}">
                <a16:creationId xmlns:a16="http://schemas.microsoft.com/office/drawing/2014/main" id="{64602DA8-F54E-2EFA-E5E8-6EF92CA4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2018" t="5459" r="26728" b="7828"/>
          <a:stretch/>
        </p:blipFill>
        <p:spPr>
          <a:xfrm>
            <a:off x="4831492" y="0"/>
            <a:ext cx="736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Inhalt,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6325"/>
            <a:ext cx="11471638" cy="515988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01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dunkel (mit Untertitel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48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rot (mit Untertite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31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hell (mit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 dirty="0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des Kapitels 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E719CB-ABD2-604E-E2C1-FE33369B2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D4D102-E57D-60D1-A9BA-C5ADD9B54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1F6E8-65B4-E85A-A4E6-9DACEC5E0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43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ro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 dirty="0"/>
              <a:t>Titel des Kapitels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CA9B2D-E479-95B4-D25C-CA3ABB0A2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6A4EB1-9AA0-00D1-1FED-C3451A493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1890F5-472F-80A0-C435-498C3E6B5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1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dunkelblau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des Kapitels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1BC914-CDBC-77D0-6C50-7F61587F8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535B0C-77A0-A23C-9818-775BB0725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2E3220-4ED8-2AE5-69C0-549564114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2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A6AF66-564C-B576-EB60-C637F75D6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9551" r="6700" b="123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7EBB088-51C6-A0C7-581F-AADFB085DD75}"/>
              </a:ext>
            </a:extLst>
          </p:cNvPr>
          <p:cNvSpPr/>
          <p:nvPr userDrawn="1"/>
        </p:nvSpPr>
        <p:spPr>
          <a:xfrm>
            <a:off x="0" y="0"/>
            <a:ext cx="9509760" cy="6535153"/>
          </a:xfrm>
          <a:prstGeom prst="rect">
            <a:avLst/>
          </a:prstGeom>
          <a:gradFill>
            <a:gsLst>
              <a:gs pos="9000">
                <a:schemeClr val="bg1"/>
              </a:gs>
              <a:gs pos="49000">
                <a:schemeClr val="bg1">
                  <a:alpha val="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8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rot mit Bildplatzhal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15C5735-14A2-5472-0518-FFF8D2B681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00" cy="6858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3756211"/>
            <a:ext cx="8456400" cy="1171071"/>
          </a:xfrm>
        </p:spPr>
        <p:txBody>
          <a:bodyPr anchor="b"/>
          <a:lstStyle>
            <a:lvl1pPr algn="l">
              <a:lnSpc>
                <a:spcPts val="8800"/>
              </a:lnSpc>
              <a:defRPr sz="8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CF58DF2-554F-F3A5-4A77-5B6C5E3A5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54940" cy="5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  <a:lvl6pPr marL="900000">
              <a:lnSpc>
                <a:spcPts val="1920"/>
              </a:lnSpc>
              <a:defRPr sz="1400"/>
            </a:lvl6pPr>
            <a:lvl7pPr marL="1116000">
              <a:lnSpc>
                <a:spcPts val="1920"/>
              </a:lnSpc>
              <a:defRPr sz="1400"/>
            </a:lvl7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857D49-53B5-0925-D270-F58A02A557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77E45D-EA94-2A05-1E5F-FB39AFC939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D61F9-A129-0FDE-2F50-65CB1389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12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797050"/>
            <a:ext cx="11471638" cy="44391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3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80388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11B9E05-1F66-40E4-8A0B-8DDA6922BA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280160"/>
            <a:ext cx="11471638" cy="49560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A4FBD-9399-2025-DF41-844B204F11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86E67E-6149-2180-D86F-DCFF7F815F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53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5567834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18DFBE-D824-4B92-7420-A11062A353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5771E45-57C3-2620-B432-B601CECEE5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000" y="2556001"/>
            <a:ext cx="55692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BABC1A0F-91CF-DFD6-1F8A-E6C2A5DF22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4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61DFCB-8103-CC1D-E336-E8B3816EF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1057568"/>
            <a:ext cx="4644000" cy="529343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 dirty="0"/>
              <a:t>Titel bearbeiten (zweizeilig)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46440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Textinhalt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6FEB295-B9E9-46BA-EE53-47FF12B408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9200" y="332209"/>
            <a:ext cx="6624000" cy="5904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45CD1F-EA7D-98A3-6B43-67BDEAACC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42CFC6-A2F3-0CEB-58F0-7304B6A302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2378C-8DD8-C152-F6CC-ED00593142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13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1711F5-F1B0-35F1-0DA8-434EB3E57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23C215-FBCC-4133-9718-CDB5059618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7321A5-3E52-01A4-A7FF-6083C229B5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7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B3A3DD-45D3-BB9D-57A8-4E9C730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DF2570-7093-AD0C-58B6-51EEC413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556001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5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86EB5-9EEF-674F-CC1D-C34F9EACD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FBEA15-929E-1D16-8C64-5FDA6815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fld id="{13FEB9C3-1FF9-4F1A-B0DB-7E320F93F66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1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50" r:id="rId4"/>
    <p:sldLayoutId id="2147483659" r:id="rId5"/>
    <p:sldLayoutId id="2147483658" r:id="rId6"/>
    <p:sldLayoutId id="2147483660" r:id="rId7"/>
    <p:sldLayoutId id="2147483662" r:id="rId8"/>
    <p:sldLayoutId id="2147483672" r:id="rId9"/>
    <p:sldLayoutId id="2147483673" r:id="rId10"/>
    <p:sldLayoutId id="2147483664" r:id="rId11"/>
    <p:sldLayoutId id="2147483671" r:id="rId12"/>
    <p:sldLayoutId id="2147483651" r:id="rId13"/>
    <p:sldLayoutId id="2147483665" r:id="rId14"/>
    <p:sldLayoutId id="2147483666" r:id="rId15"/>
  </p:sldLayoutIdLst>
  <p:hf hdr="0" dt="0"/>
  <p:txStyles>
    <p:titleStyle>
      <a:lvl1pPr algn="l" defTabSz="914400" rtl="0" eaLnBrk="1" latinLnBrk="0" hangingPunct="1">
        <a:lnSpc>
          <a:spcPts val="4300"/>
        </a:lnSpc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8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404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634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26" userDrawn="1">
          <p15:clr>
            <a:srgbClr val="F26B43"/>
          </p15:clr>
        </p15:guide>
        <p15:guide id="4" orient="horz" pos="4105" userDrawn="1">
          <p15:clr>
            <a:srgbClr val="F26B43"/>
          </p15:clr>
        </p15:guide>
        <p15:guide id="5" pos="7453" userDrawn="1">
          <p15:clr>
            <a:srgbClr val="F26B43"/>
          </p15:clr>
        </p15:guide>
        <p15:guide id="6" pos="225" userDrawn="1">
          <p15:clr>
            <a:srgbClr val="F26B43"/>
          </p15:clr>
        </p15:guide>
        <p15:guide id="7" orient="horz" pos="4017" userDrawn="1">
          <p15:clr>
            <a:srgbClr val="F26B43"/>
          </p15:clr>
        </p15:guide>
        <p15:guide id="8" orient="horz" pos="3929" userDrawn="1">
          <p15:clr>
            <a:srgbClr val="F26B43"/>
          </p15:clr>
        </p15:guide>
        <p15:guide id="9" orient="horz" pos="6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F46B0-7EE0-314A-66B8-AB84BD64A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88" y="1985640"/>
            <a:ext cx="6103770" cy="34956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dirty="0"/>
              <a:t>Visual Inertial Odometry</a:t>
            </a:r>
            <a:br>
              <a:rPr lang="de-DE" sz="4000" dirty="0"/>
            </a:br>
            <a:br>
              <a:rPr lang="de-DE" sz="4000" dirty="0"/>
            </a:br>
            <a:r>
              <a:rPr lang="en-US" sz="4000" dirty="0" err="1">
                <a:solidFill>
                  <a:schemeClr val="tx1"/>
                </a:solidFill>
              </a:rPr>
              <a:t>Datenfusion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6">
            <a:extLst>
              <a:ext uri="{FF2B5EF4-FFF2-40B4-BE49-F238E27FC236}">
                <a16:creationId xmlns:a16="http://schemas.microsoft.com/office/drawing/2014/main" id="{033F0C16-C776-E5F5-54CE-CF75FFAF587D}"/>
              </a:ext>
            </a:extLst>
          </p:cNvPr>
          <p:cNvSpPr/>
          <p:nvPr/>
        </p:nvSpPr>
        <p:spPr>
          <a:xfrm>
            <a:off x="775589" y="1817737"/>
            <a:ext cx="4844429" cy="265266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B3B5B7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Odometry Outputs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FF27B31-07FE-4386-AAA6-3B98F37C13CD}"/>
              </a:ext>
            </a:extLst>
          </p:cNvPr>
          <p:cNvSpPr txBox="1">
            <a:spLocks/>
          </p:cNvSpPr>
          <p:nvPr/>
        </p:nvSpPr>
        <p:spPr>
          <a:xfrm>
            <a:off x="984045" y="2194114"/>
            <a:ext cx="4427515" cy="816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Rotationsmatrix</a:t>
            </a:r>
            <a:endParaRPr lang="en-US" sz="4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: Rounded Corners 26">
            <a:extLst>
              <a:ext uri="{FF2B5EF4-FFF2-40B4-BE49-F238E27FC236}">
                <a16:creationId xmlns:a16="http://schemas.microsoft.com/office/drawing/2014/main" id="{3CF08163-0132-E23A-D79D-1A9079BB47F7}"/>
              </a:ext>
            </a:extLst>
          </p:cNvPr>
          <p:cNvSpPr/>
          <p:nvPr/>
        </p:nvSpPr>
        <p:spPr>
          <a:xfrm>
            <a:off x="6749306" y="1787657"/>
            <a:ext cx="4844429" cy="268274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B3B5B7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4150C9-8740-1CBF-20FC-8990E0D1BB84}"/>
              </a:ext>
            </a:extLst>
          </p:cNvPr>
          <p:cNvSpPr txBox="1">
            <a:spLocks/>
          </p:cNvSpPr>
          <p:nvPr/>
        </p:nvSpPr>
        <p:spPr>
          <a:xfrm>
            <a:off x="6987208" y="2075294"/>
            <a:ext cx="4368627" cy="925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9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Richtungsvektor</a:t>
            </a:r>
            <a:endParaRPr lang="en-US" sz="39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A22228C-13F6-53A8-A960-44559CFA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4" y="3100697"/>
            <a:ext cx="4505954" cy="10288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8ADB245-E8B0-586A-B902-C40332916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11" y="3025763"/>
            <a:ext cx="2724645" cy="12095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537B2D-BC64-2F95-C492-38A1B456F8B8}"/>
              </a:ext>
            </a:extLst>
          </p:cNvPr>
          <p:cNvSpPr txBox="1">
            <a:spLocks/>
          </p:cNvSpPr>
          <p:nvPr/>
        </p:nvSpPr>
        <p:spPr>
          <a:xfrm>
            <a:off x="3970905" y="2913319"/>
            <a:ext cx="4427515" cy="816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FC3C1B-FBEA-5CA5-D1D8-3597FF07A6D7}"/>
              </a:ext>
            </a:extLst>
          </p:cNvPr>
          <p:cNvSpPr txBox="1">
            <a:spLocks/>
          </p:cNvSpPr>
          <p:nvPr/>
        </p:nvSpPr>
        <p:spPr>
          <a:xfrm>
            <a:off x="3406260" y="5043753"/>
            <a:ext cx="4249951" cy="816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Positionsupdate</a:t>
            </a:r>
            <a:r>
              <a:rPr lang="en-US" sz="4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B42DF47-D70C-35EF-2E0B-3299A0B754FB}"/>
              </a:ext>
            </a:extLst>
          </p:cNvPr>
          <p:cNvSpPr/>
          <p:nvPr/>
        </p:nvSpPr>
        <p:spPr>
          <a:xfrm>
            <a:off x="984045" y="5187484"/>
            <a:ext cx="1922668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797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27315"/>
            <a:ext cx="3645944" cy="1158410"/>
          </a:xfrm>
        </p:spPr>
        <p:txBody>
          <a:bodyPr/>
          <a:lstStyle/>
          <a:p>
            <a:r>
              <a:rPr lang="en-US" dirty="0" err="1"/>
              <a:t>Anwendung</a:t>
            </a:r>
            <a:br>
              <a:rPr lang="en-US" dirty="0"/>
            </a:br>
            <a:r>
              <a:rPr lang="en-US" dirty="0" err="1"/>
              <a:t>Puzzlebot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E55F8F-9B16-FE8C-D28C-D7B92D5DE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3" y="120650"/>
            <a:ext cx="66167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7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C570A-9F45-36B3-883C-B14F55EE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220"/>
            <a:ext cx="10515600" cy="1500187"/>
          </a:xfrm>
        </p:spPr>
        <p:txBody>
          <a:bodyPr/>
          <a:lstStyle/>
          <a:p>
            <a:r>
              <a:rPr lang="en-US" dirty="0"/>
              <a:t>IMU Data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0F230-BEED-C1F1-16BD-0A4FD8CE2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F5F3-6B5A-38D8-AE31-C73437F5B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58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/>
              <a:t>Absolute Position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6" name="Grafik 1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75992D73-4BAB-AA59-5C28-9F484E0D0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14" y="1186172"/>
            <a:ext cx="8655515" cy="5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26">
            <a:extLst>
              <a:ext uri="{FF2B5EF4-FFF2-40B4-BE49-F238E27FC236}">
                <a16:creationId xmlns:a16="http://schemas.microsoft.com/office/drawing/2014/main" id="{C03903A2-DC67-B950-68D5-FE24383A7E66}"/>
              </a:ext>
            </a:extLst>
          </p:cNvPr>
          <p:cNvSpPr/>
          <p:nvPr/>
        </p:nvSpPr>
        <p:spPr>
          <a:xfrm>
            <a:off x="8134780" y="1475620"/>
            <a:ext cx="3780367" cy="4448326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26">
            <a:extLst>
              <a:ext uri="{FF2B5EF4-FFF2-40B4-BE49-F238E27FC236}">
                <a16:creationId xmlns:a16="http://schemas.microsoft.com/office/drawing/2014/main" id="{D5F8430C-1953-ACF1-F599-9D866C12E9AA}"/>
              </a:ext>
            </a:extLst>
          </p:cNvPr>
          <p:cNvSpPr/>
          <p:nvPr/>
        </p:nvSpPr>
        <p:spPr>
          <a:xfrm>
            <a:off x="620199" y="1475620"/>
            <a:ext cx="3780367" cy="4448326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/>
              <a:t>Yaw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174053-59ED-B6DC-56A3-A37D7283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4" y="1785493"/>
            <a:ext cx="3363918" cy="26726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D1F273-B0C9-3602-2F55-A99EE99B5596}"/>
              </a:ext>
            </a:extLst>
          </p:cNvPr>
          <p:cNvSpPr txBox="1">
            <a:spLocks/>
          </p:cNvSpPr>
          <p:nvPr/>
        </p:nvSpPr>
        <p:spPr>
          <a:xfrm>
            <a:off x="708364" y="4714727"/>
            <a:ext cx="3692202" cy="110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Yaw via Mag + Accel</a:t>
            </a:r>
            <a:b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(deg)</a:t>
            </a:r>
            <a:endParaRPr lang="en-US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BD35EC-6538-907E-2ECE-5DD7BC52C735}"/>
              </a:ext>
            </a:extLst>
          </p:cNvPr>
          <p:cNvSpPr txBox="1">
            <a:spLocks/>
          </p:cNvSpPr>
          <p:nvPr/>
        </p:nvSpPr>
        <p:spPr>
          <a:xfrm>
            <a:off x="8599561" y="4715097"/>
            <a:ext cx="2850806" cy="110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Yaw Rate Gyro</a:t>
            </a:r>
          </a:p>
          <a:p>
            <a:pPr algn="ctr"/>
            <a:r>
              <a:rPr lang="en-US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(deg/s)</a:t>
            </a:r>
          </a:p>
        </p:txBody>
      </p:sp>
      <p:pic>
        <p:nvPicPr>
          <p:cNvPr id="3076" name="Picture 4" descr="650+ Grafiken, lizenzfreie Vektorgrafiken und Clipart zu ...">
            <a:extLst>
              <a:ext uri="{FF2B5EF4-FFF2-40B4-BE49-F238E27FC236}">
                <a16:creationId xmlns:a16="http://schemas.microsoft.com/office/drawing/2014/main" id="{F93815F0-86D4-744F-A22C-E7284529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95" y="1746403"/>
            <a:ext cx="3027135" cy="30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6B8705BE-CECB-D12C-139E-EEC2E8E4EC48}"/>
              </a:ext>
            </a:extLst>
          </p:cNvPr>
          <p:cNvSpPr/>
          <p:nvPr/>
        </p:nvSpPr>
        <p:spPr>
          <a:xfrm>
            <a:off x="4932559" y="1908589"/>
            <a:ext cx="2658049" cy="15204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7F62C54-61DD-817C-870B-4FDF741FDFA4}"/>
              </a:ext>
            </a:extLst>
          </p:cNvPr>
          <p:cNvSpPr txBox="1">
            <a:spLocks/>
          </p:cNvSpPr>
          <p:nvPr/>
        </p:nvSpPr>
        <p:spPr>
          <a:xfrm>
            <a:off x="4751981" y="2016508"/>
            <a:ext cx="2850806" cy="95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Kalman </a:t>
            </a:r>
          </a:p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Filter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AEE330-54B9-7B3F-C609-E60891117BED}"/>
              </a:ext>
            </a:extLst>
          </p:cNvPr>
          <p:cNvSpPr txBox="1">
            <a:spLocks/>
          </p:cNvSpPr>
          <p:nvPr/>
        </p:nvSpPr>
        <p:spPr>
          <a:xfrm>
            <a:off x="5045960" y="2774657"/>
            <a:ext cx="2658049" cy="719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Output: Fused Yaw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41391BBB-4701-C563-FAC8-C1FFF21A5300}"/>
              </a:ext>
            </a:extLst>
          </p:cNvPr>
          <p:cNvSpPr/>
          <p:nvPr/>
        </p:nvSpPr>
        <p:spPr>
          <a:xfrm>
            <a:off x="4310877" y="2396786"/>
            <a:ext cx="621682" cy="603801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de-DE" sz="2400" dirty="0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5D86A0D3-3188-0A99-0F0D-6DBB7345F4FD}"/>
              </a:ext>
            </a:extLst>
          </p:cNvPr>
          <p:cNvSpPr/>
          <p:nvPr/>
        </p:nvSpPr>
        <p:spPr>
          <a:xfrm rot="10800000">
            <a:off x="7564393" y="2444354"/>
            <a:ext cx="621682" cy="603801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9286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/>
              <a:t>Yaw </a:t>
            </a:r>
            <a:r>
              <a:rPr lang="en-US" dirty="0" err="1"/>
              <a:t>ungefiltert</a:t>
            </a:r>
            <a:r>
              <a:rPr lang="en-US" dirty="0"/>
              <a:t> (Magneto + Accel)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5992D73-4BAB-AA59-5C28-9F484E0D0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914" y="1618948"/>
            <a:ext cx="8655515" cy="43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7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/>
              <a:t>Yaw </a:t>
            </a:r>
            <a:r>
              <a:rPr lang="en-US" dirty="0" err="1"/>
              <a:t>gefiltert</a:t>
            </a:r>
            <a:r>
              <a:rPr lang="en-US" dirty="0"/>
              <a:t> (Magneto + Accel + Gyro)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5992D73-4BAB-AA59-5C28-9F484E0D0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914" y="1618948"/>
            <a:ext cx="8655515" cy="43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C570A-9F45-36B3-883C-B14F55EE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Fusing Visual Odometry with IMU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0F230-BEED-C1F1-16BD-0A4FD8CE2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F5F3-6B5A-38D8-AE31-C73437F5B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81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Rectangle: Rounded Corners 26">
            <a:extLst>
              <a:ext uri="{FF2B5EF4-FFF2-40B4-BE49-F238E27FC236}">
                <a16:creationId xmlns:a16="http://schemas.microsoft.com/office/drawing/2014/main" id="{368DA545-3EB3-FD23-6C3D-8B95C5568436}"/>
              </a:ext>
            </a:extLst>
          </p:cNvPr>
          <p:cNvSpPr/>
          <p:nvPr/>
        </p:nvSpPr>
        <p:spPr>
          <a:xfrm>
            <a:off x="373075" y="1533512"/>
            <a:ext cx="3284622" cy="420758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71D754-465B-F8E8-5331-7D01497A0046}"/>
              </a:ext>
            </a:extLst>
          </p:cNvPr>
          <p:cNvSpPr txBox="1">
            <a:spLocks/>
          </p:cNvSpPr>
          <p:nvPr/>
        </p:nvSpPr>
        <p:spPr>
          <a:xfrm>
            <a:off x="671386" y="1813005"/>
            <a:ext cx="2688000" cy="521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Visual Odometry</a:t>
            </a:r>
          </a:p>
        </p:txBody>
      </p:sp>
      <p:sp>
        <p:nvSpPr>
          <p:cNvPr id="8" name="Rectangle: Rounded Corners 26">
            <a:extLst>
              <a:ext uri="{FF2B5EF4-FFF2-40B4-BE49-F238E27FC236}">
                <a16:creationId xmlns:a16="http://schemas.microsoft.com/office/drawing/2014/main" id="{081DA9A0-BD7E-A07D-489A-55C404830137}"/>
              </a:ext>
            </a:extLst>
          </p:cNvPr>
          <p:cNvSpPr/>
          <p:nvPr/>
        </p:nvSpPr>
        <p:spPr>
          <a:xfrm>
            <a:off x="7969481" y="962434"/>
            <a:ext cx="4011311" cy="5000216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A55052-95D1-3EE0-5E37-292AE3C74AD4}"/>
              </a:ext>
            </a:extLst>
          </p:cNvPr>
          <p:cNvSpPr txBox="1">
            <a:spLocks/>
          </p:cNvSpPr>
          <p:nvPr/>
        </p:nvSpPr>
        <p:spPr>
          <a:xfrm>
            <a:off x="8631136" y="1086054"/>
            <a:ext cx="2688000" cy="521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IMU</a:t>
            </a:r>
          </a:p>
        </p:txBody>
      </p:sp>
      <p:sp>
        <p:nvSpPr>
          <p:cNvPr id="11" name="Rectangle: Rounded Corners 26">
            <a:extLst>
              <a:ext uri="{FF2B5EF4-FFF2-40B4-BE49-F238E27FC236}">
                <a16:creationId xmlns:a16="http://schemas.microsoft.com/office/drawing/2014/main" id="{0ED45A71-7647-4B5F-90CE-2F4C3AEFCF70}"/>
              </a:ext>
            </a:extLst>
          </p:cNvPr>
          <p:cNvSpPr/>
          <p:nvPr/>
        </p:nvSpPr>
        <p:spPr>
          <a:xfrm>
            <a:off x="9043352" y="1662742"/>
            <a:ext cx="2189181" cy="155537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0A6495-8440-FC09-C9ED-0A80F2E1227B}"/>
              </a:ext>
            </a:extLst>
          </p:cNvPr>
          <p:cNvSpPr txBox="1">
            <a:spLocks/>
          </p:cNvSpPr>
          <p:nvPr/>
        </p:nvSpPr>
        <p:spPr>
          <a:xfrm>
            <a:off x="8793942" y="1783072"/>
            <a:ext cx="2688000" cy="521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Kalman Yaw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0630E5-1D30-226C-B01F-C0EC2E7A5E7F}"/>
              </a:ext>
            </a:extLst>
          </p:cNvPr>
          <p:cNvSpPr txBox="1">
            <a:spLocks/>
          </p:cNvSpPr>
          <p:nvPr/>
        </p:nvSpPr>
        <p:spPr>
          <a:xfrm>
            <a:off x="9160298" y="2159525"/>
            <a:ext cx="1869704" cy="991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Magneto +</a:t>
            </a:r>
          </a:p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Gyro</a:t>
            </a:r>
          </a:p>
        </p:txBody>
      </p:sp>
      <p:sp>
        <p:nvSpPr>
          <p:cNvPr id="14" name="Rectangle: Rounded Corners 26">
            <a:extLst>
              <a:ext uri="{FF2B5EF4-FFF2-40B4-BE49-F238E27FC236}">
                <a16:creationId xmlns:a16="http://schemas.microsoft.com/office/drawing/2014/main" id="{0E3196B2-1925-CC67-45FA-506B9588C247}"/>
              </a:ext>
            </a:extLst>
          </p:cNvPr>
          <p:cNvSpPr/>
          <p:nvPr/>
        </p:nvSpPr>
        <p:spPr>
          <a:xfrm>
            <a:off x="880119" y="4238125"/>
            <a:ext cx="2157032" cy="84876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26">
            <a:extLst>
              <a:ext uri="{FF2B5EF4-FFF2-40B4-BE49-F238E27FC236}">
                <a16:creationId xmlns:a16="http://schemas.microsoft.com/office/drawing/2014/main" id="{DD04BE98-71B1-1B39-0BFB-E1B819F19A70}"/>
              </a:ext>
            </a:extLst>
          </p:cNvPr>
          <p:cNvSpPr/>
          <p:nvPr/>
        </p:nvSpPr>
        <p:spPr>
          <a:xfrm>
            <a:off x="9117139" y="3515775"/>
            <a:ext cx="2100897" cy="211952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59C3FAA-12B6-5D05-88A3-8A0D0F212649}"/>
              </a:ext>
            </a:extLst>
          </p:cNvPr>
          <p:cNvSpPr txBox="1">
            <a:spLocks/>
          </p:cNvSpPr>
          <p:nvPr/>
        </p:nvSpPr>
        <p:spPr>
          <a:xfrm>
            <a:off x="8918758" y="3460208"/>
            <a:ext cx="2374624" cy="101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Distance</a:t>
            </a:r>
          </a:p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Traveled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D2B95E-14F6-DACC-E07E-57A5571635E9}"/>
              </a:ext>
            </a:extLst>
          </p:cNvPr>
          <p:cNvSpPr txBox="1">
            <a:spLocks/>
          </p:cNvSpPr>
          <p:nvPr/>
        </p:nvSpPr>
        <p:spPr>
          <a:xfrm>
            <a:off x="9365161" y="4486235"/>
            <a:ext cx="1941159" cy="991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Double Integration Accel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34121FC-3A4D-F0DB-1C01-C1F44E1DC851}"/>
              </a:ext>
            </a:extLst>
          </p:cNvPr>
          <p:cNvSpPr txBox="1">
            <a:spLocks/>
          </p:cNvSpPr>
          <p:nvPr/>
        </p:nvSpPr>
        <p:spPr>
          <a:xfrm>
            <a:off x="660984" y="4401944"/>
            <a:ext cx="2688000" cy="521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Translation direction</a:t>
            </a:r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0605C8AC-F57D-AD9F-03B8-0F1ED7BC5385}"/>
              </a:ext>
            </a:extLst>
          </p:cNvPr>
          <p:cNvSpPr/>
          <p:nvPr/>
        </p:nvSpPr>
        <p:spPr>
          <a:xfrm>
            <a:off x="1035666" y="2668544"/>
            <a:ext cx="1885151" cy="65974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926B70E-2C36-8D59-441A-8F78575FBFAC}"/>
              </a:ext>
            </a:extLst>
          </p:cNvPr>
          <p:cNvSpPr txBox="1">
            <a:spLocks/>
          </p:cNvSpPr>
          <p:nvPr/>
        </p:nvSpPr>
        <p:spPr>
          <a:xfrm>
            <a:off x="1035667" y="2795802"/>
            <a:ext cx="1885151" cy="40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Rotation</a:t>
            </a:r>
          </a:p>
        </p:txBody>
      </p:sp>
      <p:sp>
        <p:nvSpPr>
          <p:cNvPr id="28" name="Rectangle: Rounded Corners 26">
            <a:extLst>
              <a:ext uri="{FF2B5EF4-FFF2-40B4-BE49-F238E27FC236}">
                <a16:creationId xmlns:a16="http://schemas.microsoft.com/office/drawing/2014/main" id="{55744C90-21BA-2AD6-C70B-1C8B53BDD759}"/>
              </a:ext>
            </a:extLst>
          </p:cNvPr>
          <p:cNvSpPr/>
          <p:nvPr/>
        </p:nvSpPr>
        <p:spPr>
          <a:xfrm>
            <a:off x="4319352" y="1346613"/>
            <a:ext cx="3169049" cy="15204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5F22E0F-4B48-3475-06DD-2AEC4CCF2EDB}"/>
              </a:ext>
            </a:extLst>
          </p:cNvPr>
          <p:cNvSpPr txBox="1">
            <a:spLocks/>
          </p:cNvSpPr>
          <p:nvPr/>
        </p:nvSpPr>
        <p:spPr>
          <a:xfrm>
            <a:off x="4388185" y="1454532"/>
            <a:ext cx="2850806" cy="95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Complementary </a:t>
            </a:r>
          </a:p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Filter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BD3B4930-149F-0285-9DC1-5861EB274B2B}"/>
              </a:ext>
            </a:extLst>
          </p:cNvPr>
          <p:cNvSpPr/>
          <p:nvPr/>
        </p:nvSpPr>
        <p:spPr>
          <a:xfrm rot="19800164">
            <a:off x="2801199" y="2207771"/>
            <a:ext cx="1612032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D0378167-587C-AC5B-D348-80D97C4BCCA9}"/>
              </a:ext>
            </a:extLst>
          </p:cNvPr>
          <p:cNvSpPr/>
          <p:nvPr/>
        </p:nvSpPr>
        <p:spPr>
          <a:xfrm rot="11619446">
            <a:off x="7493247" y="2029191"/>
            <a:ext cx="1563744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C6C4045-E65A-26F1-DF79-C4BCED572610}"/>
              </a:ext>
            </a:extLst>
          </p:cNvPr>
          <p:cNvSpPr txBox="1">
            <a:spLocks/>
          </p:cNvSpPr>
          <p:nvPr/>
        </p:nvSpPr>
        <p:spPr>
          <a:xfrm>
            <a:off x="4682164" y="2212681"/>
            <a:ext cx="2658049" cy="719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Output: Fused Yaw</a:t>
            </a:r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5306BB3-AD85-A501-28E7-90F7A7CA3E30}"/>
              </a:ext>
            </a:extLst>
          </p:cNvPr>
          <p:cNvSpPr/>
          <p:nvPr/>
        </p:nvSpPr>
        <p:spPr>
          <a:xfrm rot="5400000">
            <a:off x="5306669" y="3234547"/>
            <a:ext cx="1264388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95D4E8F-4C6A-F566-EEB6-7D5C6304B6B4}"/>
              </a:ext>
            </a:extLst>
          </p:cNvPr>
          <p:cNvSpPr/>
          <p:nvPr/>
        </p:nvSpPr>
        <p:spPr>
          <a:xfrm>
            <a:off x="4962525" y="4131413"/>
            <a:ext cx="1943100" cy="137997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333435"/>
            </a:solidFill>
          </a:ln>
          <a:effectLst>
            <a:outerShdw blurRad="101600" dist="63500" dir="2700000" algn="ctr" rotWithShape="0">
              <a:srgbClr val="AFAFBB">
                <a:alpha val="3529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EFC402F-384E-95CA-125D-6FFCDFA97ECE}"/>
              </a:ext>
            </a:extLst>
          </p:cNvPr>
          <p:cNvSpPr txBox="1">
            <a:spLocks/>
          </p:cNvSpPr>
          <p:nvPr/>
        </p:nvSpPr>
        <p:spPr>
          <a:xfrm>
            <a:off x="4546119" y="4319525"/>
            <a:ext cx="2850806" cy="110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Position </a:t>
            </a:r>
          </a:p>
          <a:p>
            <a:pPr algn="ctr"/>
            <a:r>
              <a: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Update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F6438BF9-816E-B9FC-3033-845B720E61F6}"/>
              </a:ext>
            </a:extLst>
          </p:cNvPr>
          <p:cNvSpPr/>
          <p:nvPr/>
        </p:nvSpPr>
        <p:spPr>
          <a:xfrm>
            <a:off x="3039857" y="4527047"/>
            <a:ext cx="1922668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B83AAA5C-54DB-8D30-0696-E5D53206D592}"/>
              </a:ext>
            </a:extLst>
          </p:cNvPr>
          <p:cNvSpPr/>
          <p:nvPr/>
        </p:nvSpPr>
        <p:spPr>
          <a:xfrm rot="10800000">
            <a:off x="6916671" y="4607045"/>
            <a:ext cx="2180706" cy="529343"/>
          </a:xfrm>
          <a:prstGeom prst="rightArrow">
            <a:avLst/>
          </a:prstGeom>
          <a:solidFill>
            <a:srgbClr val="1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357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35287"/>
            <a:ext cx="6258515" cy="610209"/>
          </a:xfrm>
        </p:spPr>
        <p:txBody>
          <a:bodyPr/>
          <a:lstStyle/>
          <a:p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Puzzlebot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7" name="Bildschirmaufzeichnung 6">
            <a:hlinkClick r:id="" action="ppaction://media"/>
            <a:extLst>
              <a:ext uri="{FF2B5EF4-FFF2-40B4-BE49-F238E27FC236}">
                <a16:creationId xmlns:a16="http://schemas.microsoft.com/office/drawing/2014/main" id="{BA154FE8-8D1A-AF41-EE85-B41C30DDA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142" y="1452809"/>
            <a:ext cx="10341715" cy="50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ns Rentals | Blog">
            <a:extLst>
              <a:ext uri="{FF2B5EF4-FFF2-40B4-BE49-F238E27FC236}">
                <a16:creationId xmlns:a16="http://schemas.microsoft.com/office/drawing/2014/main" id="{A3032C57-23CB-1E08-4B56-BDE87D3F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" y="2144113"/>
            <a:ext cx="6115317" cy="25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VIO?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1026" name="Picture 2" descr="Boston Dynamics: Roboterhund Spot bekommt per Update neue Fähigkeiten -  Golem.de">
            <a:extLst>
              <a:ext uri="{FF2B5EF4-FFF2-40B4-BE49-F238E27FC236}">
                <a16:creationId xmlns:a16="http://schemas.microsoft.com/office/drawing/2014/main" id="{97A4F539-8857-197B-7D26-04600D17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66" y="638633"/>
            <a:ext cx="5352818" cy="30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Rad, Reifen, draußen, Landfahrzeug enthält.&#10;&#10;Automatisch generierte Beschreibung">
            <a:extLst>
              <a:ext uri="{FF2B5EF4-FFF2-40B4-BE49-F238E27FC236}">
                <a16:creationId xmlns:a16="http://schemas.microsoft.com/office/drawing/2014/main" id="{6DD0823E-5E72-EC89-2A5B-79DEA14CE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3" b="13509"/>
          <a:stretch/>
        </p:blipFill>
        <p:spPr>
          <a:xfrm>
            <a:off x="3201449" y="679114"/>
            <a:ext cx="7368294" cy="576859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CCEAFDE-498A-5F24-48DB-ABFC62DC205D}"/>
              </a:ext>
            </a:extLst>
          </p:cNvPr>
          <p:cNvSpPr/>
          <p:nvPr/>
        </p:nvSpPr>
        <p:spPr>
          <a:xfrm>
            <a:off x="6539163" y="2953753"/>
            <a:ext cx="3206416" cy="314625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de-DE" sz="2400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A46B726-FCE2-0A52-21A4-DC094E984F97}"/>
              </a:ext>
            </a:extLst>
          </p:cNvPr>
          <p:cNvCxnSpPr/>
          <p:nvPr/>
        </p:nvCxnSpPr>
        <p:spPr>
          <a:xfrm>
            <a:off x="6539163" y="3069771"/>
            <a:ext cx="3045708" cy="2824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95D674B-100A-A389-123E-2365DA51FADA}"/>
              </a:ext>
            </a:extLst>
          </p:cNvPr>
          <p:cNvCxnSpPr>
            <a:cxnSpLocks/>
          </p:cNvCxnSpPr>
          <p:nvPr/>
        </p:nvCxnSpPr>
        <p:spPr>
          <a:xfrm flipV="1">
            <a:off x="6539163" y="2953753"/>
            <a:ext cx="3206416" cy="3065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35287"/>
            <a:ext cx="6258515" cy="610209"/>
          </a:xfrm>
        </p:spPr>
        <p:txBody>
          <a:bodyPr/>
          <a:lstStyle/>
          <a:p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Puzzlebot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0D5D7069-C0F7-340E-27FB-B24D2E95B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143" y="1401233"/>
            <a:ext cx="10682514" cy="52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571" y="203200"/>
            <a:ext cx="2339658" cy="662748"/>
          </a:xfrm>
        </p:spPr>
        <p:txBody>
          <a:bodyPr/>
          <a:lstStyle/>
          <a:p>
            <a:r>
              <a:rPr lang="en-US" dirty="0"/>
              <a:t>VO vs VIO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0E55F8F-9B16-FE8C-D28C-D7B92D5DE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510" y="1249370"/>
            <a:ext cx="4624157" cy="4624157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2861233-92AF-EC4D-525F-5B7CC6620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3" y="1185149"/>
            <a:ext cx="4624159" cy="46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C570A-9F45-36B3-883C-B14F55EE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Puzzlebot</a:t>
            </a:r>
            <a:r>
              <a:rPr lang="en-US" dirty="0"/>
              <a:t> Setup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0F230-BEED-C1F1-16BD-0A4FD8CE2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F5F3-6B5A-38D8-AE31-C73437F5B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67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6" y="757105"/>
            <a:ext cx="11471638" cy="529343"/>
          </a:xfrm>
        </p:spPr>
        <p:txBody>
          <a:bodyPr/>
          <a:lstStyle/>
          <a:p>
            <a:r>
              <a:rPr lang="en-US" dirty="0" err="1"/>
              <a:t>Sensorik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4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FEF863-D297-D5C3-7CF2-54AB8F27E7E0}"/>
              </a:ext>
            </a:extLst>
          </p:cNvPr>
          <p:cNvGrpSpPr/>
          <p:nvPr/>
        </p:nvGrpSpPr>
        <p:grpSpPr>
          <a:xfrm>
            <a:off x="6817892" y="1719917"/>
            <a:ext cx="4525850" cy="4659564"/>
            <a:chOff x="7117879" y="2621959"/>
            <a:chExt cx="3010485" cy="3136258"/>
          </a:xfrm>
        </p:grpSpPr>
        <p:sp>
          <p:nvSpPr>
            <p:cNvPr id="10" name="Rectangle: Rounded Corners 26">
              <a:extLst>
                <a:ext uri="{FF2B5EF4-FFF2-40B4-BE49-F238E27FC236}">
                  <a16:creationId xmlns:a16="http://schemas.microsoft.com/office/drawing/2014/main" id="{6640F51E-219C-67C5-F8CB-82DBFBBFF1BD}"/>
                </a:ext>
              </a:extLst>
            </p:cNvPr>
            <p:cNvSpPr/>
            <p:nvPr/>
          </p:nvSpPr>
          <p:spPr>
            <a:xfrm>
              <a:off x="7117879" y="2621959"/>
              <a:ext cx="3010485" cy="313625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333435"/>
              </a:solidFill>
            </a:ln>
            <a:effectLst>
              <a:outerShdw blurRad="101600" dist="63500" dir="2700000" algn="ctr" rotWithShape="0">
                <a:srgbClr val="AFAFBB">
                  <a:alpha val="35294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971D754-465B-F8E8-5331-7D01497A0046}"/>
                </a:ext>
              </a:extLst>
            </p:cNvPr>
            <p:cNvSpPr txBox="1">
              <a:spLocks/>
            </p:cNvSpPr>
            <p:nvPr/>
          </p:nvSpPr>
          <p:spPr>
            <a:xfrm>
              <a:off x="7279122" y="4674401"/>
              <a:ext cx="2688000" cy="989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Kamera</a:t>
              </a:r>
              <a:endPara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  <a:p>
              <a:pPr algn="ctr"/>
              <a:r>
                <a:rPr lang="en-US" sz="2400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Raspi</a:t>
              </a:r>
              <a:r>
                <a:rPr lang="en-US" sz="2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Cam v2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24D394B-9A18-A3D6-77AD-2E67578B0760}"/>
              </a:ext>
            </a:extLst>
          </p:cNvPr>
          <p:cNvGrpSpPr/>
          <p:nvPr/>
        </p:nvGrpSpPr>
        <p:grpSpPr>
          <a:xfrm>
            <a:off x="1127412" y="1695828"/>
            <a:ext cx="4525850" cy="5580425"/>
            <a:chOff x="1110190" y="2623411"/>
            <a:chExt cx="3010485" cy="3756070"/>
          </a:xfrm>
        </p:grpSpPr>
        <p:sp>
          <p:nvSpPr>
            <p:cNvPr id="8" name="Rectangle: Rounded Corners 26">
              <a:extLst>
                <a:ext uri="{FF2B5EF4-FFF2-40B4-BE49-F238E27FC236}">
                  <a16:creationId xmlns:a16="http://schemas.microsoft.com/office/drawing/2014/main" id="{081DA9A0-BD7E-A07D-489A-55C404830137}"/>
                </a:ext>
              </a:extLst>
            </p:cNvPr>
            <p:cNvSpPr/>
            <p:nvPr/>
          </p:nvSpPr>
          <p:spPr>
            <a:xfrm>
              <a:off x="1110190" y="2623411"/>
              <a:ext cx="3010485" cy="313625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333435"/>
              </a:solidFill>
            </a:ln>
            <a:effectLst>
              <a:outerShdw blurRad="101600" dist="63500" dir="2700000" algn="ctr" rotWithShape="0">
                <a:srgbClr val="AFAFBB">
                  <a:alpha val="35294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0A55052-95D1-3EE0-5E37-292AE3C74AD4}"/>
                </a:ext>
              </a:extLst>
            </p:cNvPr>
            <p:cNvSpPr txBox="1">
              <a:spLocks/>
            </p:cNvSpPr>
            <p:nvPr/>
          </p:nvSpPr>
          <p:spPr>
            <a:xfrm>
              <a:off x="1475813" y="4190088"/>
              <a:ext cx="2279237" cy="21893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IMU</a:t>
              </a:r>
            </a:p>
            <a:p>
              <a:pPr algn="ctr"/>
              <a:r>
                <a:rPr lang="en-US" sz="2400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TinyML</a:t>
              </a:r>
              <a:r>
                <a:rPr lang="en-US" sz="2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-Kit</a:t>
              </a:r>
            </a:p>
            <a:p>
              <a:pPr algn="ctr"/>
              <a:endParaRPr lang="en-US" sz="2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pic>
        <p:nvPicPr>
          <p:cNvPr id="2050" name="Picture 2" descr="Arduino Tiny Machine Learning Kit with Arduino Nano 33 BLE Sense Lite -  AKX00028">
            <a:extLst>
              <a:ext uri="{FF2B5EF4-FFF2-40B4-BE49-F238E27FC236}">
                <a16:creationId xmlns:a16="http://schemas.microsoft.com/office/drawing/2014/main" id="{AE22F2C6-A6A0-9EFF-5D5E-7A330107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08" y="2138265"/>
            <a:ext cx="2951615" cy="29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spberry Pi - Kamera, 8MP, 67°, v2 RASPBERRY PI RASPBERRY PI CAMERA V2">
            <a:extLst>
              <a:ext uri="{FF2B5EF4-FFF2-40B4-BE49-F238E27FC236}">
                <a16:creationId xmlns:a16="http://schemas.microsoft.com/office/drawing/2014/main" id="{2DD09DD2-1586-5D19-3DBB-2C490656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20" y="2412236"/>
            <a:ext cx="2403672" cy="24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07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86D8B-95EA-1F19-12B3-B940A25FA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www.th-nuernberg.de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5E9EF-8E14-C2D0-E2F7-313A0B0DA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6" name="Grafik 15" descr="Ein Bild, das Rad, Reifen, draußen, Landfahrzeug enthält.&#10;&#10;Automatisch generierte Beschreibung">
            <a:extLst>
              <a:ext uri="{FF2B5EF4-FFF2-40B4-BE49-F238E27FC236}">
                <a16:creationId xmlns:a16="http://schemas.microsoft.com/office/drawing/2014/main" id="{4E85A490-9CA2-0AB9-6485-5627AB406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21164"/>
          <a:stretch/>
        </p:blipFill>
        <p:spPr>
          <a:xfrm>
            <a:off x="589543" y="1096744"/>
            <a:ext cx="4484915" cy="4709421"/>
          </a:xfrm>
          <a:prstGeom prst="rect">
            <a:avLst/>
          </a:prstGeom>
        </p:spPr>
      </p:pic>
      <p:pic>
        <p:nvPicPr>
          <p:cNvPr id="20" name="Grafik 19" descr="Ein Bild, das Autoteile, Elektrische Leitungen, Maschine, Motor enthält.&#10;&#10;Automatisch generierte Beschreibung">
            <a:extLst>
              <a:ext uri="{FF2B5EF4-FFF2-40B4-BE49-F238E27FC236}">
                <a16:creationId xmlns:a16="http://schemas.microsoft.com/office/drawing/2014/main" id="{F9149FCE-98A3-C2C9-45F1-6C7072B03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17284" r="21936" b="21552"/>
          <a:stretch/>
        </p:blipFill>
        <p:spPr>
          <a:xfrm>
            <a:off x="5994400" y="1354139"/>
            <a:ext cx="5297715" cy="4194629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D9767A40-84E6-9D47-8557-9832BFE1B26B}"/>
              </a:ext>
            </a:extLst>
          </p:cNvPr>
          <p:cNvSpPr/>
          <p:nvPr/>
        </p:nvSpPr>
        <p:spPr>
          <a:xfrm>
            <a:off x="8577943" y="3628571"/>
            <a:ext cx="1378857" cy="1320800"/>
          </a:xfrm>
          <a:prstGeom prst="ellipse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8847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C570A-9F45-36B3-883C-B14F55EE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Odometry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0F230-BEED-C1F1-16BD-0A4FD8CE2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www.th-nuernberg.de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F5F3-6B5A-38D8-AE31-C73437F5B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85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81" y="794250"/>
            <a:ext cx="11471638" cy="529343"/>
          </a:xfrm>
        </p:spPr>
        <p:txBody>
          <a:bodyPr/>
          <a:lstStyle/>
          <a:p>
            <a:r>
              <a:rPr lang="en-US" dirty="0"/>
              <a:t>Feature Detection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D91EAD4-9ADB-1F4B-14DD-1CD9A15B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5210" y="1289887"/>
            <a:ext cx="9432491" cy="55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755780"/>
            <a:ext cx="11471638" cy="529343"/>
          </a:xfrm>
        </p:spPr>
        <p:txBody>
          <a:bodyPr/>
          <a:lstStyle/>
          <a:p>
            <a:r>
              <a:rPr lang="en-US" dirty="0"/>
              <a:t>Feature Tracking </a:t>
            </a:r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4D33E5-C1E4-03E6-78F9-45FD3DEB66BB}"/>
              </a:ext>
            </a:extLst>
          </p:cNvPr>
          <p:cNvSpPr txBox="1">
            <a:spLocks/>
          </p:cNvSpPr>
          <p:nvPr/>
        </p:nvSpPr>
        <p:spPr>
          <a:xfrm>
            <a:off x="5631390" y="582192"/>
            <a:ext cx="4437002" cy="70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sz="2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Gleiche</a:t>
            </a:r>
            <a:r>
              <a:rPr lang="en-US" sz="2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2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Punkte</a:t>
            </a:r>
            <a:r>
              <a:rPr lang="en-US" sz="2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2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späteres</a:t>
            </a:r>
            <a:r>
              <a:rPr lang="en-US" sz="2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Bild)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C56B49-7D64-5B84-C62B-0A0E48F8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07" y="1285123"/>
            <a:ext cx="9432494" cy="55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9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6702-FD1D-E031-C707-B5BBDFF0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755780"/>
            <a:ext cx="11471638" cy="529343"/>
          </a:xfrm>
        </p:spPr>
        <p:txBody>
          <a:bodyPr/>
          <a:lstStyle/>
          <a:p>
            <a:r>
              <a:rPr lang="en-US" dirty="0"/>
              <a:t>Optical Flow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C56B49-7D64-5B84-C62B-0A0E48F8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1463" y="1292101"/>
            <a:ext cx="9319625" cy="54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16283D"/>
      </a:dk1>
      <a:lt1>
        <a:sysClr val="window" lastClr="FFFFFF"/>
      </a:lt1>
      <a:dk2>
        <a:srgbClr val="000000"/>
      </a:dk2>
      <a:lt2>
        <a:srgbClr val="E7E6E6"/>
      </a:lt2>
      <a:accent1>
        <a:srgbClr val="C72426"/>
      </a:accent1>
      <a:accent2>
        <a:srgbClr val="16283D"/>
      </a:accent2>
      <a:accent3>
        <a:srgbClr val="D6EAF5"/>
      </a:accent3>
      <a:accent4>
        <a:srgbClr val="FFE763"/>
      </a:accent4>
      <a:accent5>
        <a:srgbClr val="603F80"/>
      </a:accent5>
      <a:accent6>
        <a:srgbClr val="83AC54"/>
      </a:accent6>
      <a:hlink>
        <a:srgbClr val="2D87B8"/>
      </a:hlink>
      <a:folHlink>
        <a:srgbClr val="B1D7EB"/>
      </a:folHlink>
    </a:clrScheme>
    <a:fontScheme name="TH Nürnberg OHM">
      <a:majorFont>
        <a:latin typeface="Public Sans ExtraBold"/>
        <a:ea typeface=""/>
        <a:cs typeface=""/>
      </a:majorFont>
      <a:minorFont>
        <a:latin typeface="Public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rmAutofit/>
      </a:bodyPr>
      <a:lstStyle>
        <a:defPPr algn="ctr"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-02-22 Präsentationsvorlage - Kopie.potx" id="{B0D07936-725D-4CD1-A297-760B5C13FA30}" vid="{E93DF1DA-F3D8-42D9-B96E-9A8FB9047E3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Vorlage_Präsentation_Ohm_neu</Template>
  <TotalTime>0</TotalTime>
  <Words>216</Words>
  <Application>Microsoft Office PowerPoint</Application>
  <PresentationFormat>Breitbild</PresentationFormat>
  <Paragraphs>82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Noto Sans</vt:lpstr>
      <vt:lpstr>Public Sans</vt:lpstr>
      <vt:lpstr>Public Sans ExtraBold</vt:lpstr>
      <vt:lpstr>Public Sans Medium</vt:lpstr>
      <vt:lpstr>Office</vt:lpstr>
      <vt:lpstr>Visual Inertial Odometry  Datenfusion</vt:lpstr>
      <vt:lpstr>Warum VIO?</vt:lpstr>
      <vt:lpstr>Puzzlebot Setup</vt:lpstr>
      <vt:lpstr>Sensorik</vt:lpstr>
      <vt:lpstr>PowerPoint-Präsentation</vt:lpstr>
      <vt:lpstr>Visual Odometry</vt:lpstr>
      <vt:lpstr>Feature Detection</vt:lpstr>
      <vt:lpstr>Feature Tracking </vt:lpstr>
      <vt:lpstr>Optical Flow</vt:lpstr>
      <vt:lpstr>Visual Odometry Outputs</vt:lpstr>
      <vt:lpstr>Anwendung Puzzlebot</vt:lpstr>
      <vt:lpstr>IMU Data</vt:lpstr>
      <vt:lpstr>Absolute Position</vt:lpstr>
      <vt:lpstr>Yaw</vt:lpstr>
      <vt:lpstr>Yaw ungefiltert (Magneto + Accel)</vt:lpstr>
      <vt:lpstr>Yaw gefiltert (Magneto + Accel + Gyro)</vt:lpstr>
      <vt:lpstr>Fusing Visual Odometry with IMU</vt:lpstr>
      <vt:lpstr>Architecture</vt:lpstr>
      <vt:lpstr>Anwendung Puzzlebot</vt:lpstr>
      <vt:lpstr>Anwendung Puzzlebot</vt:lpstr>
      <vt:lpstr>VO vs VIO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Bruns, Alice</dc:creator>
  <cp:lastModifiedBy>sternbergro87782</cp:lastModifiedBy>
  <cp:revision>30</cp:revision>
  <dcterms:created xsi:type="dcterms:W3CDTF">2023-03-09T13:42:37Z</dcterms:created>
  <dcterms:modified xsi:type="dcterms:W3CDTF">2024-07-09T07:35:09Z</dcterms:modified>
</cp:coreProperties>
</file>